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BM Plex Sans Medium"/>
      <p:regular r:id="rId15"/>
    </p:embeddedFont>
    <p:embeddedFont>
      <p:font typeface="IBM Plex Sans Medium"/>
      <p:regular r:id="rId16"/>
    </p:embeddedFont>
    <p:embeddedFont>
      <p:font typeface="IBM Plex Sans Medium"/>
      <p:regular r:id="rId17"/>
    </p:embeddedFont>
    <p:embeddedFont>
      <p:font typeface="IBM Plex Sans Medium"/>
      <p:regular r:id="rId18"/>
    </p:embeddedFont>
    <p:embeddedFont>
      <p:font typeface="Roboto"/>
      <p:regular r:id="rId19"/>
    </p:embeddedFont>
    <p:embeddedFont>
      <p:font typeface="Roboto"/>
      <p:regular r:id="rId20"/>
    </p:embeddedFont>
    <p:embeddedFont>
      <p:font typeface="Roboto"/>
      <p:regular r:id="rId21"/>
    </p:embeddedFont>
    <p:embeddedFont>
      <p:font typeface="Robo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6-1.png>
</file>

<file path=ppt/media/image-6-2.png>
</file>

<file path=ppt/media/image-6-3.png>
</file>

<file path=ppt/media/image-6-4.png>
</file>

<file path=ppt/media/image-6-5.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2242A"/>
          </a:solidFill>
          <a:ln/>
        </p:spPr>
      </p:sp>
      <p:sp>
        <p:nvSpPr>
          <p:cNvPr id="3" name="Shape 1"/>
          <p:cNvSpPr/>
          <p:nvPr/>
        </p:nvSpPr>
        <p:spPr>
          <a:xfrm>
            <a:off x="0" y="0"/>
            <a:ext cx="14630400" cy="8229600"/>
          </a:xfrm>
          <a:prstGeom prst="rect">
            <a:avLst/>
          </a:prstGeom>
          <a:solidFill>
            <a:srgbClr val="292C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82748"/>
            <a:ext cx="7556421" cy="2835116"/>
          </a:xfrm>
          <a:prstGeom prst="rect">
            <a:avLst/>
          </a:prstGeom>
          <a:noFill/>
          <a:ln/>
        </p:spPr>
        <p:txBody>
          <a:bodyPr wrap="squar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Analisis SWOT Perkembangan Industri Game di Indonesia Tahun 2026</a:t>
            </a:r>
            <a:endParaRPr lang="en-US" sz="4450" dirty="0"/>
          </a:p>
        </p:txBody>
      </p:sp>
      <p:sp>
        <p:nvSpPr>
          <p:cNvPr id="4" name="Text 1"/>
          <p:cNvSpPr/>
          <p:nvPr/>
        </p:nvSpPr>
        <p:spPr>
          <a:xfrm>
            <a:off x="6280190" y="5158026"/>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Presentasi ini menganalisis kekuatan, kelemahan, peluang, dan ancaman industri game Indonesia menuju 2026, dengan rekomendasi strategis untuk pemangku kepentingan utama.</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66402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Pendahuluan</a:t>
            </a:r>
            <a:endParaRPr lang="en-US" sz="4450" dirty="0"/>
          </a:p>
        </p:txBody>
      </p:sp>
      <p:sp>
        <p:nvSpPr>
          <p:cNvPr id="4" name="Text 1"/>
          <p:cNvSpPr/>
          <p:nvPr/>
        </p:nvSpPr>
        <p:spPr>
          <a:xfrm>
            <a:off x="793790" y="4712970"/>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Industri game termasuk sektor ekonomi kreatif tercepat berkembang di dunia. Di Indonesia, pertumbuhan didorong oleh penetrasi internet mencapai 78%, 170 juta pengguna smartphone, dan budaya digital kuat di kalangan generasi muda usia 15-35 tahun.</a:t>
            </a:r>
            <a:endParaRPr lang="en-US" sz="1750" dirty="0"/>
          </a:p>
        </p:txBody>
      </p:sp>
      <p:sp>
        <p:nvSpPr>
          <p:cNvPr id="5" name="Text 2"/>
          <p:cNvSpPr/>
          <p:nvPr/>
        </p:nvSpPr>
        <p:spPr>
          <a:xfrm>
            <a:off x="793790" y="5693926"/>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Menurut Statista dan Kemenparekraf, nilai pasar mencapai US$1,5 miliar pada 2024, diproyeksikan US$2,3 miliar pada 2026. Perpres No. 19/2024 memperkuat ekonomi digital melalui Game Fund untuk ekosistem lokal.</a:t>
            </a:r>
            <a:endParaRPr lang="en-US" sz="1750" dirty="0"/>
          </a:p>
        </p:txBody>
      </p:sp>
      <p:sp>
        <p:nvSpPr>
          <p:cNvPr id="6" name="Text 3"/>
          <p:cNvSpPr/>
          <p:nvPr/>
        </p:nvSpPr>
        <p:spPr>
          <a:xfrm>
            <a:off x="793790" y="6674882"/>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Analisis SWOT ini mengeksplorasi posisi strategis industri, arah kebijakan, dan langkah pengembang serta investor guna tingkatkan daya saing global.</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9503" y="799862"/>
            <a:ext cx="5639276" cy="704850"/>
          </a:xfrm>
          <a:prstGeom prst="rect">
            <a:avLst/>
          </a:prstGeom>
          <a:noFill/>
          <a:ln/>
        </p:spPr>
        <p:txBody>
          <a:bodyPr wrap="none" lIns="0" tIns="0" rIns="0" bIns="0" rtlCol="0" anchor="t"/>
          <a:lstStyle/>
          <a:p>
            <a:pPr algn="l" indent="0" marL="0">
              <a:lnSpc>
                <a:spcPts val="5550"/>
              </a:lnSpc>
              <a:buNone/>
            </a:pPr>
            <a:r>
              <a:rPr lang="en-US" sz="4400" dirty="0">
                <a:solidFill>
                  <a:srgbClr val="F3F3F2"/>
                </a:solidFill>
                <a:latin typeface="IBM Plex Sans Medium" pitchFamily="34" charset="0"/>
                <a:ea typeface="IBM Plex Sans Medium" pitchFamily="34" charset="-122"/>
                <a:cs typeface="IBM Plex Sans Medium" pitchFamily="34" charset="-120"/>
              </a:rPr>
              <a:t>Strengths (Kekuatan)</a:t>
            </a:r>
            <a:endParaRPr lang="en-US" sz="4400" dirty="0"/>
          </a:p>
        </p:txBody>
      </p:sp>
      <p:sp>
        <p:nvSpPr>
          <p:cNvPr id="3" name="Shape 1"/>
          <p:cNvSpPr/>
          <p:nvPr/>
        </p:nvSpPr>
        <p:spPr>
          <a:xfrm>
            <a:off x="789503" y="1955840"/>
            <a:ext cx="6412944" cy="2804636"/>
          </a:xfrm>
          <a:prstGeom prst="roundRect">
            <a:avLst>
              <a:gd name="adj" fmla="val 5217"/>
            </a:avLst>
          </a:prstGeom>
          <a:solidFill>
            <a:srgbClr val="292C32"/>
          </a:solidFill>
          <a:ln w="30480">
            <a:solidFill>
              <a:srgbClr val="61646A"/>
            </a:solidFill>
            <a:prstDash val="solid"/>
          </a:ln>
        </p:spPr>
      </p:sp>
      <p:sp>
        <p:nvSpPr>
          <p:cNvPr id="4" name="Shape 2"/>
          <p:cNvSpPr/>
          <p:nvPr/>
        </p:nvSpPr>
        <p:spPr>
          <a:xfrm>
            <a:off x="759023" y="1955840"/>
            <a:ext cx="121920" cy="2804636"/>
          </a:xfrm>
          <a:prstGeom prst="roundRect">
            <a:avLst>
              <a:gd name="adj" fmla="val 27753"/>
            </a:avLst>
          </a:prstGeom>
          <a:solidFill>
            <a:srgbClr val="FFBC8F"/>
          </a:solidFill>
          <a:ln/>
        </p:spPr>
      </p:sp>
      <p:sp>
        <p:nvSpPr>
          <p:cNvPr id="5" name="Text 3"/>
          <p:cNvSpPr/>
          <p:nvPr/>
        </p:nvSpPr>
        <p:spPr>
          <a:xfrm>
            <a:off x="1136928" y="2211824"/>
            <a:ext cx="4354949" cy="352425"/>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Pasar Domestik Luas dan Dinamis</a:t>
            </a:r>
            <a:endParaRPr lang="en-US" sz="2200" dirty="0"/>
          </a:p>
        </p:txBody>
      </p:sp>
      <p:sp>
        <p:nvSpPr>
          <p:cNvPr id="6" name="Text 4"/>
          <p:cNvSpPr/>
          <p:nvPr/>
        </p:nvSpPr>
        <p:spPr>
          <a:xfrm>
            <a:off x="1136928" y="2699504"/>
            <a:ext cx="5809536" cy="1804988"/>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Lebih dari 200 juta pengguna internet dan 170 juta smartphone menjadikan Indonesia pasar potensial utama mobile gaming. Mayoritas pemain usia 15-35 tahun dengan daya beli meningkat mendorong permintaan hiburan interaktif berbasis budaya digital.</a:t>
            </a:r>
            <a:endParaRPr lang="en-US" sz="1750" dirty="0"/>
          </a:p>
        </p:txBody>
      </p:sp>
      <p:sp>
        <p:nvSpPr>
          <p:cNvPr id="7" name="Shape 5"/>
          <p:cNvSpPr/>
          <p:nvPr/>
        </p:nvSpPr>
        <p:spPr>
          <a:xfrm>
            <a:off x="7427952" y="1955840"/>
            <a:ext cx="6412944" cy="2804636"/>
          </a:xfrm>
          <a:prstGeom prst="roundRect">
            <a:avLst>
              <a:gd name="adj" fmla="val 5217"/>
            </a:avLst>
          </a:prstGeom>
          <a:solidFill>
            <a:srgbClr val="292C32"/>
          </a:solidFill>
          <a:ln w="30480">
            <a:solidFill>
              <a:srgbClr val="61646A"/>
            </a:solidFill>
            <a:prstDash val="solid"/>
          </a:ln>
        </p:spPr>
      </p:sp>
      <p:sp>
        <p:nvSpPr>
          <p:cNvPr id="8" name="Shape 6"/>
          <p:cNvSpPr/>
          <p:nvPr/>
        </p:nvSpPr>
        <p:spPr>
          <a:xfrm>
            <a:off x="7397472" y="1955840"/>
            <a:ext cx="121920" cy="2804636"/>
          </a:xfrm>
          <a:prstGeom prst="roundRect">
            <a:avLst>
              <a:gd name="adj" fmla="val 27753"/>
            </a:avLst>
          </a:prstGeom>
          <a:solidFill>
            <a:srgbClr val="FFBC8F"/>
          </a:solidFill>
          <a:ln/>
        </p:spPr>
      </p:sp>
      <p:sp>
        <p:nvSpPr>
          <p:cNvPr id="9" name="Text 7"/>
          <p:cNvSpPr/>
          <p:nvPr/>
        </p:nvSpPr>
        <p:spPr>
          <a:xfrm>
            <a:off x="7775377" y="2211824"/>
            <a:ext cx="4287203" cy="352425"/>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Dukungan Pemerintah Meningkat</a:t>
            </a:r>
            <a:endParaRPr lang="en-US" sz="2200" dirty="0"/>
          </a:p>
        </p:txBody>
      </p:sp>
      <p:sp>
        <p:nvSpPr>
          <p:cNvPr id="10" name="Text 8"/>
          <p:cNvSpPr/>
          <p:nvPr/>
        </p:nvSpPr>
        <p:spPr>
          <a:xfrm>
            <a:off x="7775377" y="2699504"/>
            <a:ext cx="5809536" cy="1443990"/>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Kemenparekraf dan Kominfo menyediakan regulasi, pelatihan, serta dana via Game Prime, IGDX, dan Game Fund. Inisiatif ini memfasilitasi modal awal, bimbingan bisnis, dan akses pasar global bagi pengembang lokal.</a:t>
            </a:r>
            <a:endParaRPr lang="en-US" sz="1750" dirty="0"/>
          </a:p>
        </p:txBody>
      </p:sp>
      <p:sp>
        <p:nvSpPr>
          <p:cNvPr id="11" name="Shape 9"/>
          <p:cNvSpPr/>
          <p:nvPr/>
        </p:nvSpPr>
        <p:spPr>
          <a:xfrm>
            <a:off x="789503" y="4985980"/>
            <a:ext cx="6412944" cy="2443639"/>
          </a:xfrm>
          <a:prstGeom prst="roundRect">
            <a:avLst>
              <a:gd name="adj" fmla="val 5987"/>
            </a:avLst>
          </a:prstGeom>
          <a:solidFill>
            <a:srgbClr val="292C32"/>
          </a:solidFill>
          <a:ln w="30480">
            <a:solidFill>
              <a:srgbClr val="61646A"/>
            </a:solidFill>
            <a:prstDash val="solid"/>
          </a:ln>
        </p:spPr>
      </p:sp>
      <p:sp>
        <p:nvSpPr>
          <p:cNvPr id="12" name="Shape 10"/>
          <p:cNvSpPr/>
          <p:nvPr/>
        </p:nvSpPr>
        <p:spPr>
          <a:xfrm>
            <a:off x="759023" y="4985980"/>
            <a:ext cx="121920" cy="2443639"/>
          </a:xfrm>
          <a:prstGeom prst="roundRect">
            <a:avLst>
              <a:gd name="adj" fmla="val 27753"/>
            </a:avLst>
          </a:prstGeom>
          <a:solidFill>
            <a:srgbClr val="FFBC8F"/>
          </a:solidFill>
          <a:ln/>
        </p:spPr>
      </p:sp>
      <p:sp>
        <p:nvSpPr>
          <p:cNvPr id="13" name="Text 11"/>
          <p:cNvSpPr/>
          <p:nvPr/>
        </p:nvSpPr>
        <p:spPr>
          <a:xfrm>
            <a:off x="1136928" y="5241965"/>
            <a:ext cx="3051215" cy="352425"/>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Ekosistem Esports Kuat</a:t>
            </a:r>
            <a:endParaRPr lang="en-US" sz="2200" dirty="0"/>
          </a:p>
        </p:txBody>
      </p:sp>
      <p:sp>
        <p:nvSpPr>
          <p:cNvPr id="14" name="Text 12"/>
          <p:cNvSpPr/>
          <p:nvPr/>
        </p:nvSpPr>
        <p:spPr>
          <a:xfrm>
            <a:off x="1136928" y="5729645"/>
            <a:ext cx="5809536" cy="1443990"/>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Pertumbuhan esports pesat dengan tim seperti EVOS, RRQ, dan ONIC meraih prestasi dunia. Hal ini memperkuat citra Indonesia sebagai pusat Asia Tenggara, mendukung rantai nilai dari pemain hingga sponsor dan event.</a:t>
            </a:r>
            <a:endParaRPr lang="en-US" sz="1750" dirty="0"/>
          </a:p>
        </p:txBody>
      </p:sp>
      <p:sp>
        <p:nvSpPr>
          <p:cNvPr id="15" name="Shape 13"/>
          <p:cNvSpPr/>
          <p:nvPr/>
        </p:nvSpPr>
        <p:spPr>
          <a:xfrm>
            <a:off x="7427952" y="4985980"/>
            <a:ext cx="6412944" cy="2443639"/>
          </a:xfrm>
          <a:prstGeom prst="roundRect">
            <a:avLst>
              <a:gd name="adj" fmla="val 5987"/>
            </a:avLst>
          </a:prstGeom>
          <a:solidFill>
            <a:srgbClr val="292C32"/>
          </a:solidFill>
          <a:ln w="30480">
            <a:solidFill>
              <a:srgbClr val="61646A"/>
            </a:solidFill>
            <a:prstDash val="solid"/>
          </a:ln>
        </p:spPr>
      </p:sp>
      <p:sp>
        <p:nvSpPr>
          <p:cNvPr id="16" name="Shape 14"/>
          <p:cNvSpPr/>
          <p:nvPr/>
        </p:nvSpPr>
        <p:spPr>
          <a:xfrm>
            <a:off x="7397472" y="4985980"/>
            <a:ext cx="121920" cy="2443639"/>
          </a:xfrm>
          <a:prstGeom prst="roundRect">
            <a:avLst>
              <a:gd name="adj" fmla="val 27753"/>
            </a:avLst>
          </a:prstGeom>
          <a:solidFill>
            <a:srgbClr val="FFBC8F"/>
          </a:solidFill>
          <a:ln/>
        </p:spPr>
      </p:sp>
      <p:sp>
        <p:nvSpPr>
          <p:cNvPr id="17" name="Text 15"/>
          <p:cNvSpPr/>
          <p:nvPr/>
        </p:nvSpPr>
        <p:spPr>
          <a:xfrm>
            <a:off x="7775377" y="5241965"/>
            <a:ext cx="3899297" cy="352425"/>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Kreativitas Pengembang Lokal</a:t>
            </a:r>
            <a:endParaRPr lang="en-US" sz="2200" dirty="0"/>
          </a:p>
        </p:txBody>
      </p:sp>
      <p:sp>
        <p:nvSpPr>
          <p:cNvPr id="18" name="Text 16"/>
          <p:cNvSpPr/>
          <p:nvPr/>
        </p:nvSpPr>
        <p:spPr>
          <a:xfrm>
            <a:off x="7775377" y="5729645"/>
            <a:ext cx="5809536" cy="1443990"/>
          </a:xfrm>
          <a:prstGeom prst="rect">
            <a:avLst/>
          </a:prstGeom>
          <a:noFill/>
          <a:ln/>
        </p:spPr>
        <p:txBody>
          <a:bodyPr wrap="square" lIns="0" tIns="0" rIns="0" bIns="0" rtlCol="0" anchor="t"/>
          <a:lstStyle/>
          <a:p>
            <a:pPr algn="l" indent="0" marL="0">
              <a:lnSpc>
                <a:spcPts val="2800"/>
              </a:lnSpc>
              <a:buNone/>
            </a:pPr>
            <a:r>
              <a:rPr lang="en-US" sz="1750" dirty="0">
                <a:solidFill>
                  <a:srgbClr val="D4D4D1"/>
                </a:solidFill>
                <a:latin typeface="Roboto" pitchFamily="34" charset="0"/>
                <a:ea typeface="Roboto" pitchFamily="34" charset="-122"/>
                <a:cs typeface="Roboto" pitchFamily="34" charset="-120"/>
              </a:rPr>
              <a:t>Studio indie seperti Toge Productions, Agate, dan Mojiken ciptakan game berkualitas dengan elemen budaya lokal, narasi unik, dan artistik kuat, menembus pasar internasional dan ciptakan diferensiasi kompetitif.</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934"/>
          </a:xfrm>
          <a:prstGeom prst="rect">
            <a:avLst/>
          </a:prstGeom>
        </p:spPr>
      </p:pic>
      <p:sp>
        <p:nvSpPr>
          <p:cNvPr id="3" name="Text 0"/>
          <p:cNvSpPr/>
          <p:nvPr/>
        </p:nvSpPr>
        <p:spPr>
          <a:xfrm>
            <a:off x="608290" y="477917"/>
            <a:ext cx="5128022" cy="543163"/>
          </a:xfrm>
          <a:prstGeom prst="rect">
            <a:avLst/>
          </a:prstGeom>
          <a:noFill/>
          <a:ln/>
        </p:spPr>
        <p:txBody>
          <a:bodyPr wrap="none" lIns="0" tIns="0" rIns="0" bIns="0" rtlCol="0" anchor="t"/>
          <a:lstStyle/>
          <a:p>
            <a:pPr algn="l" indent="0" marL="0">
              <a:lnSpc>
                <a:spcPts val="4250"/>
              </a:lnSpc>
              <a:buNone/>
            </a:pPr>
            <a:r>
              <a:rPr lang="en-US" sz="3400" dirty="0">
                <a:solidFill>
                  <a:srgbClr val="F3F3F2"/>
                </a:solidFill>
                <a:latin typeface="IBM Plex Sans Medium" pitchFamily="34" charset="0"/>
                <a:ea typeface="IBM Plex Sans Medium" pitchFamily="34" charset="-122"/>
                <a:cs typeface="IBM Plex Sans Medium" pitchFamily="34" charset="-120"/>
              </a:rPr>
              <a:t>Weaknesses (Kelemahan)</a:t>
            </a:r>
            <a:endParaRPr lang="en-US" sz="3400" dirty="0"/>
          </a:p>
        </p:txBody>
      </p:sp>
      <p:sp>
        <p:nvSpPr>
          <p:cNvPr id="4" name="Shape 1"/>
          <p:cNvSpPr/>
          <p:nvPr/>
        </p:nvSpPr>
        <p:spPr>
          <a:xfrm>
            <a:off x="608290" y="1281708"/>
            <a:ext cx="7927419" cy="1557576"/>
          </a:xfrm>
          <a:prstGeom prst="roundRect">
            <a:avLst>
              <a:gd name="adj" fmla="val 1674"/>
            </a:avLst>
          </a:prstGeom>
          <a:solidFill>
            <a:srgbClr val="484B51"/>
          </a:solidFill>
          <a:ln/>
        </p:spPr>
      </p:sp>
      <p:sp>
        <p:nvSpPr>
          <p:cNvPr id="5" name="Text 2"/>
          <p:cNvSpPr/>
          <p:nvPr/>
        </p:nvSpPr>
        <p:spPr>
          <a:xfrm>
            <a:off x="782002" y="1455420"/>
            <a:ext cx="3895844" cy="271582"/>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Keterbatasan Pendanaan dan Investasi</a:t>
            </a:r>
            <a:endParaRPr lang="en-US" sz="1700" dirty="0"/>
          </a:p>
        </p:txBody>
      </p:sp>
      <p:sp>
        <p:nvSpPr>
          <p:cNvPr id="6" name="Text 3"/>
          <p:cNvSpPr/>
          <p:nvPr/>
        </p:nvSpPr>
        <p:spPr>
          <a:xfrm>
            <a:off x="782002" y="1831181"/>
            <a:ext cx="7579995" cy="834390"/>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Pengembang lokal sulit akses modal profesional; investor anggap sektor berisiko tinggi dengan ROI tidak pasti. Akibatnya, proyek sering terhenti di prototype atau gagal rilis karena kekurangan dana berkelanjutan.</a:t>
            </a:r>
            <a:endParaRPr lang="en-US" sz="1350" dirty="0"/>
          </a:p>
        </p:txBody>
      </p:sp>
      <p:sp>
        <p:nvSpPr>
          <p:cNvPr id="7" name="Shape 4"/>
          <p:cNvSpPr/>
          <p:nvPr/>
        </p:nvSpPr>
        <p:spPr>
          <a:xfrm>
            <a:off x="608290" y="3012996"/>
            <a:ext cx="7927419" cy="1557576"/>
          </a:xfrm>
          <a:prstGeom prst="roundRect">
            <a:avLst>
              <a:gd name="adj" fmla="val 1674"/>
            </a:avLst>
          </a:prstGeom>
          <a:solidFill>
            <a:srgbClr val="484B51"/>
          </a:solidFill>
          <a:ln/>
        </p:spPr>
      </p:sp>
      <p:sp>
        <p:nvSpPr>
          <p:cNvPr id="8" name="Text 5"/>
          <p:cNvSpPr/>
          <p:nvPr/>
        </p:nvSpPr>
        <p:spPr>
          <a:xfrm>
            <a:off x="782002" y="3186708"/>
            <a:ext cx="3162062" cy="271582"/>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Kekurangan Talenta Berkualitas</a:t>
            </a:r>
            <a:endParaRPr lang="en-US" sz="1700" dirty="0"/>
          </a:p>
        </p:txBody>
      </p:sp>
      <p:sp>
        <p:nvSpPr>
          <p:cNvPr id="9" name="Text 6"/>
          <p:cNvSpPr/>
          <p:nvPr/>
        </p:nvSpPr>
        <p:spPr>
          <a:xfrm>
            <a:off x="782002" y="3562469"/>
            <a:ext cx="7579995" cy="834390"/>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Meski jumlah pengembang naik, kualitas di game design, art, animasi, dan coding belum merata. Kurikulum pendidikan tinggi kurang relevan, ciptakan kesenjangan antara lulusan dan kebutuhan industri modern.</a:t>
            </a:r>
            <a:endParaRPr lang="en-US" sz="1350" dirty="0"/>
          </a:p>
        </p:txBody>
      </p:sp>
      <p:sp>
        <p:nvSpPr>
          <p:cNvPr id="10" name="Shape 7"/>
          <p:cNvSpPr/>
          <p:nvPr/>
        </p:nvSpPr>
        <p:spPr>
          <a:xfrm>
            <a:off x="608290" y="4744283"/>
            <a:ext cx="7927419" cy="1557576"/>
          </a:xfrm>
          <a:prstGeom prst="roundRect">
            <a:avLst>
              <a:gd name="adj" fmla="val 1674"/>
            </a:avLst>
          </a:prstGeom>
          <a:solidFill>
            <a:srgbClr val="484B51"/>
          </a:solidFill>
          <a:ln/>
        </p:spPr>
      </p:sp>
      <p:sp>
        <p:nvSpPr>
          <p:cNvPr id="11" name="Text 8"/>
          <p:cNvSpPr/>
          <p:nvPr/>
        </p:nvSpPr>
        <p:spPr>
          <a:xfrm>
            <a:off x="782002" y="4917996"/>
            <a:ext cx="3008114" cy="271582"/>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Lemahnya Monetisasi dan HKI</a:t>
            </a:r>
            <a:endParaRPr lang="en-US" sz="1700" dirty="0"/>
          </a:p>
        </p:txBody>
      </p:sp>
      <p:sp>
        <p:nvSpPr>
          <p:cNvPr id="12" name="Text 9"/>
          <p:cNvSpPr/>
          <p:nvPr/>
        </p:nvSpPr>
        <p:spPr>
          <a:xfrm>
            <a:off x="782002" y="5293757"/>
            <a:ext cx="7579995" cy="834390"/>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Game lokal kesulitan saingan karena monetisasi suboptimal, bergantung iklan atau in-app purchase. Pembajakan dan pelanggaran HKI merugikan besar, hambat pengembangan berkelanjutan.</a:t>
            </a:r>
            <a:endParaRPr lang="en-US" sz="1350" dirty="0"/>
          </a:p>
        </p:txBody>
      </p:sp>
      <p:sp>
        <p:nvSpPr>
          <p:cNvPr id="13" name="Shape 10"/>
          <p:cNvSpPr/>
          <p:nvPr/>
        </p:nvSpPr>
        <p:spPr>
          <a:xfrm>
            <a:off x="608290" y="6475571"/>
            <a:ext cx="7927419" cy="1279446"/>
          </a:xfrm>
          <a:prstGeom prst="roundRect">
            <a:avLst>
              <a:gd name="adj" fmla="val 2038"/>
            </a:avLst>
          </a:prstGeom>
          <a:solidFill>
            <a:srgbClr val="484B51"/>
          </a:solidFill>
          <a:ln/>
        </p:spPr>
      </p:sp>
      <p:sp>
        <p:nvSpPr>
          <p:cNvPr id="14" name="Text 11"/>
          <p:cNvSpPr/>
          <p:nvPr/>
        </p:nvSpPr>
        <p:spPr>
          <a:xfrm>
            <a:off x="782002" y="6649283"/>
            <a:ext cx="3688080" cy="271582"/>
          </a:xfrm>
          <a:prstGeom prst="rect">
            <a:avLst/>
          </a:prstGeom>
          <a:noFill/>
          <a:ln/>
        </p:spPr>
        <p:txBody>
          <a:bodyPr wrap="none" lIns="0" tIns="0" rIns="0" bIns="0" rtlCol="0" anchor="t"/>
          <a:lstStyle/>
          <a:p>
            <a:pPr algn="l" indent="0" marL="0">
              <a:lnSpc>
                <a:spcPts val="2100"/>
              </a:lnSpc>
              <a:buNone/>
            </a:pPr>
            <a:r>
              <a:rPr lang="en-US" sz="1700" dirty="0">
                <a:solidFill>
                  <a:srgbClr val="D4D4D1"/>
                </a:solidFill>
                <a:latin typeface="IBM Plex Sans Medium" pitchFamily="34" charset="0"/>
                <a:ea typeface="IBM Plex Sans Medium" pitchFamily="34" charset="-122"/>
                <a:cs typeface="IBM Plex Sans Medium" pitchFamily="34" charset="-120"/>
              </a:rPr>
              <a:t>Keterbatasan Infrastruktur Teknologi</a:t>
            </a:r>
            <a:endParaRPr lang="en-US" sz="1700" dirty="0"/>
          </a:p>
        </p:txBody>
      </p:sp>
      <p:sp>
        <p:nvSpPr>
          <p:cNvPr id="15" name="Text 12"/>
          <p:cNvSpPr/>
          <p:nvPr/>
        </p:nvSpPr>
        <p:spPr>
          <a:xfrm>
            <a:off x="782002" y="7025045"/>
            <a:ext cx="7579995" cy="556260"/>
          </a:xfrm>
          <a:prstGeom prst="rect">
            <a:avLst/>
          </a:prstGeom>
          <a:noFill/>
          <a:ln/>
        </p:spPr>
        <p:txBody>
          <a:bodyPr wrap="square" lIns="0" tIns="0" rIns="0" bIns="0" rtlCol="0" anchor="t"/>
          <a:lstStyle/>
          <a:p>
            <a:pPr algn="l" indent="0" marL="0">
              <a:lnSpc>
                <a:spcPts val="2150"/>
              </a:lnSpc>
              <a:buNone/>
            </a:pPr>
            <a:r>
              <a:rPr lang="en-US" sz="1350" dirty="0">
                <a:solidFill>
                  <a:srgbClr val="D4D4D1"/>
                </a:solidFill>
                <a:latin typeface="Roboto" pitchFamily="34" charset="0"/>
                <a:ea typeface="Roboto" pitchFamily="34" charset="-122"/>
                <a:cs typeface="Roboto" pitchFamily="34" charset="-120"/>
              </a:rPr>
              <a:t>Internet kota besar baik, tapi daerah terpencil alami koneksi lemah, hambat distribusi dan pengalaman bermain. Penetrasi pasar game digital belum merata nasional.</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78788"/>
            <a:ext cx="6203275"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Opportunities (Peluang)</a:t>
            </a:r>
            <a:endParaRPr lang="en-US" sz="4450" dirty="0"/>
          </a:p>
        </p:txBody>
      </p:sp>
      <p:sp>
        <p:nvSpPr>
          <p:cNvPr id="3" name="Text 1"/>
          <p:cNvSpPr/>
          <p:nvPr/>
        </p:nvSpPr>
        <p:spPr>
          <a:xfrm>
            <a:off x="793790" y="1941195"/>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IBM Plex Sans Light" pitchFamily="34" charset="0"/>
                <a:ea typeface="IBM Plex Sans Light" pitchFamily="34" charset="-122"/>
                <a:cs typeface="IBM Plex Sans Light" pitchFamily="34" charset="-120"/>
              </a:rPr>
              <a:t>01</a:t>
            </a:r>
            <a:endParaRPr lang="en-US" sz="1750" dirty="0"/>
          </a:p>
        </p:txBody>
      </p:sp>
      <p:sp>
        <p:nvSpPr>
          <p:cNvPr id="4" name="Shape 2"/>
          <p:cNvSpPr/>
          <p:nvPr/>
        </p:nvSpPr>
        <p:spPr>
          <a:xfrm>
            <a:off x="793790" y="2296239"/>
            <a:ext cx="4196358" cy="30480"/>
          </a:xfrm>
          <a:prstGeom prst="rect">
            <a:avLst/>
          </a:prstGeom>
          <a:solidFill>
            <a:srgbClr val="FFBC8F"/>
          </a:solidFill>
          <a:ln/>
        </p:spPr>
      </p:sp>
      <p:sp>
        <p:nvSpPr>
          <p:cNvPr id="5" name="Text 3"/>
          <p:cNvSpPr/>
          <p:nvPr/>
        </p:nvSpPr>
        <p:spPr>
          <a:xfrm>
            <a:off x="793790" y="2470547"/>
            <a:ext cx="3769162"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Ekspor Game Lokal ke Global</a:t>
            </a:r>
            <a:endParaRPr lang="en-US" sz="2200" dirty="0"/>
          </a:p>
        </p:txBody>
      </p:sp>
      <p:sp>
        <p:nvSpPr>
          <p:cNvPr id="6" name="Text 4"/>
          <p:cNvSpPr/>
          <p:nvPr/>
        </p:nvSpPr>
        <p:spPr>
          <a:xfrm>
            <a:off x="793790" y="2960965"/>
            <a:ext cx="4196358" cy="1814513"/>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Tren local content dan cultural games buka peluang tembus pasar dunia via cerita rakyat nusantara. Nilai unik ini tandingi dominasi AS, Jepang, Korea dengan elemen budaya autentik.</a:t>
            </a:r>
            <a:endParaRPr lang="en-US" sz="1750" dirty="0"/>
          </a:p>
        </p:txBody>
      </p:sp>
      <p:sp>
        <p:nvSpPr>
          <p:cNvPr id="7" name="Text 5"/>
          <p:cNvSpPr/>
          <p:nvPr/>
        </p:nvSpPr>
        <p:spPr>
          <a:xfrm>
            <a:off x="5216962" y="1941195"/>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IBM Plex Sans Light" pitchFamily="34" charset="0"/>
                <a:ea typeface="IBM Plex Sans Light" pitchFamily="34" charset="-122"/>
                <a:cs typeface="IBM Plex Sans Light" pitchFamily="34" charset="-120"/>
              </a:rPr>
              <a:t>02</a:t>
            </a:r>
            <a:endParaRPr lang="en-US" sz="1750" dirty="0"/>
          </a:p>
        </p:txBody>
      </p:sp>
      <p:sp>
        <p:nvSpPr>
          <p:cNvPr id="8" name="Shape 6"/>
          <p:cNvSpPr/>
          <p:nvPr/>
        </p:nvSpPr>
        <p:spPr>
          <a:xfrm>
            <a:off x="5216962" y="2296239"/>
            <a:ext cx="4196358" cy="30480"/>
          </a:xfrm>
          <a:prstGeom prst="rect">
            <a:avLst/>
          </a:prstGeom>
          <a:solidFill>
            <a:srgbClr val="FFBC8F"/>
          </a:solidFill>
          <a:ln/>
        </p:spPr>
      </p:sp>
      <p:sp>
        <p:nvSpPr>
          <p:cNvPr id="9" name="Text 7"/>
          <p:cNvSpPr/>
          <p:nvPr/>
        </p:nvSpPr>
        <p:spPr>
          <a:xfrm>
            <a:off x="5216962" y="2470547"/>
            <a:ext cx="2857500"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Dukungan Game Fund</a:t>
            </a:r>
            <a:endParaRPr lang="en-US" sz="2200" dirty="0"/>
          </a:p>
        </p:txBody>
      </p:sp>
      <p:sp>
        <p:nvSpPr>
          <p:cNvPr id="10" name="Text 8"/>
          <p:cNvSpPr/>
          <p:nvPr/>
        </p:nvSpPr>
        <p:spPr>
          <a:xfrm>
            <a:off x="5216962" y="2960965"/>
            <a:ext cx="4196358" cy="1814513"/>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Pemerintah rencanakan Game Fund untuk dana awal studio kecil, tingkatkan produksi, akses teknologi, dan kolaborasi publisher asing guna ekspansi internasional.</a:t>
            </a:r>
            <a:endParaRPr lang="en-US" sz="1750" dirty="0"/>
          </a:p>
        </p:txBody>
      </p:sp>
      <p:sp>
        <p:nvSpPr>
          <p:cNvPr id="11" name="Text 9"/>
          <p:cNvSpPr/>
          <p:nvPr/>
        </p:nvSpPr>
        <p:spPr>
          <a:xfrm>
            <a:off x="9640133" y="1941195"/>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IBM Plex Sans Light" pitchFamily="34" charset="0"/>
                <a:ea typeface="IBM Plex Sans Light" pitchFamily="34" charset="-122"/>
                <a:cs typeface="IBM Plex Sans Light" pitchFamily="34" charset="-120"/>
              </a:rPr>
              <a:t>03</a:t>
            </a:r>
            <a:endParaRPr lang="en-US" sz="1750" dirty="0"/>
          </a:p>
        </p:txBody>
      </p:sp>
      <p:sp>
        <p:nvSpPr>
          <p:cNvPr id="12" name="Shape 10"/>
          <p:cNvSpPr/>
          <p:nvPr/>
        </p:nvSpPr>
        <p:spPr>
          <a:xfrm>
            <a:off x="9640133" y="2296239"/>
            <a:ext cx="4196358" cy="30480"/>
          </a:xfrm>
          <a:prstGeom prst="rect">
            <a:avLst/>
          </a:prstGeom>
          <a:solidFill>
            <a:srgbClr val="FFBC8F"/>
          </a:solidFill>
          <a:ln/>
        </p:spPr>
      </p:sp>
      <p:sp>
        <p:nvSpPr>
          <p:cNvPr id="13" name="Text 11"/>
          <p:cNvSpPr/>
          <p:nvPr/>
        </p:nvSpPr>
        <p:spPr>
          <a:xfrm>
            <a:off x="9640133" y="2470547"/>
            <a:ext cx="4043958"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Kolaborasi Pendidikan-Industri</a:t>
            </a:r>
            <a:endParaRPr lang="en-US" sz="2200" dirty="0"/>
          </a:p>
        </p:txBody>
      </p:sp>
      <p:sp>
        <p:nvSpPr>
          <p:cNvPr id="14" name="Text 12"/>
          <p:cNvSpPr/>
          <p:nvPr/>
        </p:nvSpPr>
        <p:spPr>
          <a:xfrm>
            <a:off x="9640133" y="2960965"/>
            <a:ext cx="4196358" cy="1451610"/>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Universitas seperti BINUS, ITS, Telkom buka jurusan game development. Program magang dan bootcamp kuatkan SDM, hasilkan profesional siap industri.</a:t>
            </a:r>
            <a:endParaRPr lang="en-US" sz="1750" dirty="0"/>
          </a:p>
        </p:txBody>
      </p:sp>
      <p:sp>
        <p:nvSpPr>
          <p:cNvPr id="15" name="Text 13"/>
          <p:cNvSpPr/>
          <p:nvPr/>
        </p:nvSpPr>
        <p:spPr>
          <a:xfrm>
            <a:off x="793790" y="5172313"/>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IBM Plex Sans Light" pitchFamily="34" charset="0"/>
                <a:ea typeface="IBM Plex Sans Light" pitchFamily="34" charset="-122"/>
                <a:cs typeface="IBM Plex Sans Light" pitchFamily="34" charset="-120"/>
              </a:rPr>
              <a:t>04</a:t>
            </a:r>
            <a:endParaRPr lang="en-US" sz="1750" dirty="0"/>
          </a:p>
        </p:txBody>
      </p:sp>
      <p:sp>
        <p:nvSpPr>
          <p:cNvPr id="16" name="Shape 14"/>
          <p:cNvSpPr/>
          <p:nvPr/>
        </p:nvSpPr>
        <p:spPr>
          <a:xfrm>
            <a:off x="793790" y="5527357"/>
            <a:ext cx="6407944" cy="30480"/>
          </a:xfrm>
          <a:prstGeom prst="rect">
            <a:avLst/>
          </a:prstGeom>
          <a:solidFill>
            <a:srgbClr val="FFBC8F"/>
          </a:solidFill>
          <a:ln/>
        </p:spPr>
      </p:sp>
      <p:sp>
        <p:nvSpPr>
          <p:cNvPr id="17" name="Text 15"/>
          <p:cNvSpPr/>
          <p:nvPr/>
        </p:nvSpPr>
        <p:spPr>
          <a:xfrm>
            <a:off x="793790" y="570166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Tren Teknologi Baru</a:t>
            </a:r>
            <a:endParaRPr lang="en-US" sz="2200" dirty="0"/>
          </a:p>
        </p:txBody>
      </p:sp>
      <p:sp>
        <p:nvSpPr>
          <p:cNvPr id="18" name="Text 16"/>
          <p:cNvSpPr/>
          <p:nvPr/>
        </p:nvSpPr>
        <p:spPr>
          <a:xfrm>
            <a:off x="793790" y="6192083"/>
            <a:ext cx="6407944"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Cloud gaming, VR/AR, AI buka inovasi; game lokal berbasis VR/AR budaya jadi daya tarik global.</a:t>
            </a:r>
            <a:endParaRPr lang="en-US" sz="1750" dirty="0"/>
          </a:p>
        </p:txBody>
      </p:sp>
      <p:sp>
        <p:nvSpPr>
          <p:cNvPr id="19" name="Text 17"/>
          <p:cNvSpPr/>
          <p:nvPr/>
        </p:nvSpPr>
        <p:spPr>
          <a:xfrm>
            <a:off x="7428548" y="5172313"/>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D4D4D1"/>
                </a:solidFill>
                <a:latin typeface="IBM Plex Sans Light" pitchFamily="34" charset="0"/>
                <a:ea typeface="IBM Plex Sans Light" pitchFamily="34" charset="-122"/>
                <a:cs typeface="IBM Plex Sans Light" pitchFamily="34" charset="-120"/>
              </a:rPr>
              <a:t>05</a:t>
            </a:r>
            <a:endParaRPr lang="en-US" sz="1750" dirty="0"/>
          </a:p>
        </p:txBody>
      </p:sp>
      <p:sp>
        <p:nvSpPr>
          <p:cNvPr id="20" name="Shape 18"/>
          <p:cNvSpPr/>
          <p:nvPr/>
        </p:nvSpPr>
        <p:spPr>
          <a:xfrm>
            <a:off x="7428548" y="5527357"/>
            <a:ext cx="6407944" cy="30480"/>
          </a:xfrm>
          <a:prstGeom prst="rect">
            <a:avLst/>
          </a:prstGeom>
          <a:solidFill>
            <a:srgbClr val="FFBC8F"/>
          </a:solidFill>
          <a:ln/>
        </p:spPr>
      </p:sp>
      <p:sp>
        <p:nvSpPr>
          <p:cNvPr id="21" name="Text 19"/>
          <p:cNvSpPr/>
          <p:nvPr/>
        </p:nvSpPr>
        <p:spPr>
          <a:xfrm>
            <a:off x="7428548" y="5701665"/>
            <a:ext cx="4349234" cy="354330"/>
          </a:xfrm>
          <a:prstGeom prst="rect">
            <a:avLst/>
          </a:prstGeom>
          <a:noFill/>
          <a:ln/>
        </p:spPr>
        <p:txBody>
          <a:bodyPr wrap="none" lIns="0" tIns="0" rIns="0" bIns="0" rtlCol="0" anchor="t"/>
          <a:lstStyle/>
          <a:p>
            <a:pPr algn="l" indent="0" marL="0">
              <a:lnSpc>
                <a:spcPts val="2750"/>
              </a:lnSpc>
              <a:buNone/>
            </a:pPr>
            <a:r>
              <a:rPr lang="en-US" sz="2200" dirty="0">
                <a:solidFill>
                  <a:srgbClr val="D4D4D1"/>
                </a:solidFill>
                <a:latin typeface="IBM Plex Sans Medium" pitchFamily="34" charset="0"/>
                <a:ea typeface="IBM Plex Sans Medium" pitchFamily="34" charset="-122"/>
                <a:cs typeface="IBM Plex Sans Medium" pitchFamily="34" charset="-120"/>
              </a:rPr>
              <a:t>Perkembangan Konten Streaming</a:t>
            </a:r>
            <a:endParaRPr lang="en-US" sz="2200" dirty="0"/>
          </a:p>
        </p:txBody>
      </p:sp>
      <p:sp>
        <p:nvSpPr>
          <p:cNvPr id="22" name="Text 20"/>
          <p:cNvSpPr/>
          <p:nvPr/>
        </p:nvSpPr>
        <p:spPr>
          <a:xfrm>
            <a:off x="7428548" y="6192083"/>
            <a:ext cx="6407944"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Platform YouTube Gaming, Twitch, TikTok Live fasilitasi promosi via content creator dan influencer, tingkatkan pemasaran hemat biaya.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6392" y="664369"/>
            <a:ext cx="4688562" cy="586026"/>
          </a:xfrm>
          <a:prstGeom prst="rect">
            <a:avLst/>
          </a:prstGeom>
          <a:noFill/>
          <a:ln/>
        </p:spPr>
        <p:txBody>
          <a:bodyPr wrap="none" lIns="0" tIns="0" rIns="0" bIns="0" rtlCol="0" anchor="t"/>
          <a:lstStyle/>
          <a:p>
            <a:pPr algn="l" indent="0" marL="0">
              <a:lnSpc>
                <a:spcPts val="4600"/>
              </a:lnSpc>
              <a:buNone/>
            </a:pPr>
            <a:r>
              <a:rPr lang="en-US" sz="3650" dirty="0">
                <a:solidFill>
                  <a:srgbClr val="F3F3F2"/>
                </a:solidFill>
                <a:latin typeface="IBM Plex Sans Medium" pitchFamily="34" charset="0"/>
                <a:ea typeface="IBM Plex Sans Medium" pitchFamily="34" charset="-122"/>
                <a:cs typeface="IBM Plex Sans Medium" pitchFamily="34" charset="-120"/>
              </a:rPr>
              <a:t>Threats (Ancaman)</a:t>
            </a:r>
            <a:endParaRPr lang="en-US" sz="3650" dirty="0"/>
          </a:p>
        </p:txBody>
      </p:sp>
      <p:pic>
        <p:nvPicPr>
          <p:cNvPr id="4" name="Image 1" descr="preencoded.png">    </p:cNvPr>
          <p:cNvPicPr>
            <a:picLocks noChangeAspect="1"/>
          </p:cNvPicPr>
          <p:nvPr/>
        </p:nvPicPr>
        <p:blipFill>
          <a:blip r:embed="rId2"/>
          <a:stretch>
            <a:fillRect/>
          </a:stretch>
        </p:blipFill>
        <p:spPr>
          <a:xfrm>
            <a:off x="656392" y="1531620"/>
            <a:ext cx="937617" cy="1380649"/>
          </a:xfrm>
          <a:prstGeom prst="rect">
            <a:avLst/>
          </a:prstGeom>
        </p:spPr>
      </p:pic>
      <p:sp>
        <p:nvSpPr>
          <p:cNvPr id="5" name="Text 1"/>
          <p:cNvSpPr/>
          <p:nvPr/>
        </p:nvSpPr>
        <p:spPr>
          <a:xfrm>
            <a:off x="1781532" y="1719143"/>
            <a:ext cx="3325416" cy="293013"/>
          </a:xfrm>
          <a:prstGeom prst="rect">
            <a:avLst/>
          </a:prstGeom>
          <a:noFill/>
          <a:ln/>
        </p:spPr>
        <p:txBody>
          <a:bodyPr wrap="none" lIns="0" tIns="0" rIns="0" bIns="0" rtlCol="0" anchor="t"/>
          <a:lstStyle/>
          <a:p>
            <a:pPr algn="l" indent="0" marL="0">
              <a:lnSpc>
                <a:spcPts val="2300"/>
              </a:lnSpc>
              <a:buNone/>
            </a:pPr>
            <a:r>
              <a:rPr lang="en-US" sz="1800" dirty="0">
                <a:solidFill>
                  <a:srgbClr val="D4D4D1"/>
                </a:solidFill>
                <a:latin typeface="IBM Plex Sans Medium" pitchFamily="34" charset="0"/>
                <a:ea typeface="IBM Plex Sans Medium" pitchFamily="34" charset="-122"/>
                <a:cs typeface="IBM Plex Sans Medium" pitchFamily="34" charset="-120"/>
              </a:rPr>
              <a:t>Persaingan Ketat Internasional</a:t>
            </a:r>
            <a:endParaRPr lang="en-US" sz="1800" dirty="0"/>
          </a:p>
        </p:txBody>
      </p:sp>
      <p:sp>
        <p:nvSpPr>
          <p:cNvPr id="6" name="Text 2"/>
          <p:cNvSpPr/>
          <p:nvPr/>
        </p:nvSpPr>
        <p:spPr>
          <a:xfrm>
            <a:off x="1781532" y="2124670"/>
            <a:ext cx="6706076" cy="600075"/>
          </a:xfrm>
          <a:prstGeom prst="rect">
            <a:avLst/>
          </a:prstGeom>
          <a:noFill/>
          <a:ln/>
        </p:spPr>
        <p:txBody>
          <a:bodyPr wrap="square" lIns="0" tIns="0" rIns="0" bIns="0" rtlCol="0" anchor="t"/>
          <a:lstStyle/>
          <a:p>
            <a:pPr algn="l" indent="0" marL="0">
              <a:lnSpc>
                <a:spcPts val="2350"/>
              </a:lnSpc>
              <a:buNone/>
            </a:pPr>
            <a:r>
              <a:rPr lang="en-US" sz="1450" dirty="0">
                <a:solidFill>
                  <a:srgbClr val="D4D4D1"/>
                </a:solidFill>
                <a:latin typeface="Roboto" pitchFamily="34" charset="0"/>
                <a:ea typeface="Roboto" pitchFamily="34" charset="-122"/>
                <a:cs typeface="Roboto" pitchFamily="34" charset="-120"/>
              </a:rPr>
              <a:t>Pasar dikuasai game China, Jepang, AS dengan modal besar dan tech canggih, dominasi top chart Google Play/Steam, sulitkan game lokal naik peringkat.</a:t>
            </a:r>
            <a:endParaRPr lang="en-US" sz="1450" dirty="0"/>
          </a:p>
        </p:txBody>
      </p:sp>
      <p:pic>
        <p:nvPicPr>
          <p:cNvPr id="7" name="Image 2" descr="preencoded.png">    </p:cNvPr>
          <p:cNvPicPr>
            <a:picLocks noChangeAspect="1"/>
          </p:cNvPicPr>
          <p:nvPr/>
        </p:nvPicPr>
        <p:blipFill>
          <a:blip r:embed="rId3"/>
          <a:stretch>
            <a:fillRect/>
          </a:stretch>
        </p:blipFill>
        <p:spPr>
          <a:xfrm>
            <a:off x="656392" y="2912269"/>
            <a:ext cx="937617" cy="1380649"/>
          </a:xfrm>
          <a:prstGeom prst="rect">
            <a:avLst/>
          </a:prstGeom>
        </p:spPr>
      </p:pic>
      <p:sp>
        <p:nvSpPr>
          <p:cNvPr id="8" name="Text 3"/>
          <p:cNvSpPr/>
          <p:nvPr/>
        </p:nvSpPr>
        <p:spPr>
          <a:xfrm>
            <a:off x="1781532" y="3099792"/>
            <a:ext cx="3123248" cy="293013"/>
          </a:xfrm>
          <a:prstGeom prst="rect">
            <a:avLst/>
          </a:prstGeom>
          <a:noFill/>
          <a:ln/>
        </p:spPr>
        <p:txBody>
          <a:bodyPr wrap="none" lIns="0" tIns="0" rIns="0" bIns="0" rtlCol="0" anchor="t"/>
          <a:lstStyle/>
          <a:p>
            <a:pPr algn="l" indent="0" marL="0">
              <a:lnSpc>
                <a:spcPts val="2300"/>
              </a:lnSpc>
              <a:buNone/>
            </a:pPr>
            <a:r>
              <a:rPr lang="en-US" sz="1800" dirty="0">
                <a:solidFill>
                  <a:srgbClr val="D4D4D1"/>
                </a:solidFill>
                <a:latin typeface="IBM Plex Sans Medium" pitchFamily="34" charset="0"/>
                <a:ea typeface="IBM Plex Sans Medium" pitchFamily="34" charset="-122"/>
                <a:cs typeface="IBM Plex Sans Medium" pitchFamily="34" charset="-120"/>
              </a:rPr>
              <a:t>Perubahan Regulasi Platform</a:t>
            </a:r>
            <a:endParaRPr lang="en-US" sz="1800" dirty="0"/>
          </a:p>
        </p:txBody>
      </p:sp>
      <p:sp>
        <p:nvSpPr>
          <p:cNvPr id="9" name="Text 4"/>
          <p:cNvSpPr/>
          <p:nvPr/>
        </p:nvSpPr>
        <p:spPr>
          <a:xfrm>
            <a:off x="1781532" y="3505319"/>
            <a:ext cx="6706076" cy="600075"/>
          </a:xfrm>
          <a:prstGeom prst="rect">
            <a:avLst/>
          </a:prstGeom>
          <a:noFill/>
          <a:ln/>
        </p:spPr>
        <p:txBody>
          <a:bodyPr wrap="square" lIns="0" tIns="0" rIns="0" bIns="0" rtlCol="0" anchor="t"/>
          <a:lstStyle/>
          <a:p>
            <a:pPr algn="l" indent="0" marL="0">
              <a:lnSpc>
                <a:spcPts val="2350"/>
              </a:lnSpc>
              <a:buNone/>
            </a:pPr>
            <a:r>
              <a:rPr lang="en-US" sz="1450" dirty="0">
                <a:solidFill>
                  <a:srgbClr val="D4D4D1"/>
                </a:solidFill>
                <a:latin typeface="Roboto" pitchFamily="34" charset="0"/>
                <a:ea typeface="Roboto" pitchFamily="34" charset="-122"/>
                <a:cs typeface="Roboto" pitchFamily="34" charset="-120"/>
              </a:rPr>
              <a:t>Kebijakan Google, Apple, Steam soal revenue sharing atau regulasi konten ketat batasi kreativitas dan dampak finansial pengembang lokal.</a:t>
            </a:r>
            <a:endParaRPr lang="en-US" sz="1450" dirty="0"/>
          </a:p>
        </p:txBody>
      </p:sp>
      <p:pic>
        <p:nvPicPr>
          <p:cNvPr id="10" name="Image 3" descr="preencoded.png">    </p:cNvPr>
          <p:cNvPicPr>
            <a:picLocks noChangeAspect="1"/>
          </p:cNvPicPr>
          <p:nvPr/>
        </p:nvPicPr>
        <p:blipFill>
          <a:blip r:embed="rId4"/>
          <a:stretch>
            <a:fillRect/>
          </a:stretch>
        </p:blipFill>
        <p:spPr>
          <a:xfrm>
            <a:off x="656392" y="4292918"/>
            <a:ext cx="937617" cy="1380649"/>
          </a:xfrm>
          <a:prstGeom prst="rect">
            <a:avLst/>
          </a:prstGeom>
        </p:spPr>
      </p:pic>
      <p:sp>
        <p:nvSpPr>
          <p:cNvPr id="11" name="Text 5"/>
          <p:cNvSpPr/>
          <p:nvPr/>
        </p:nvSpPr>
        <p:spPr>
          <a:xfrm>
            <a:off x="1781532" y="4480441"/>
            <a:ext cx="3602712" cy="293013"/>
          </a:xfrm>
          <a:prstGeom prst="rect">
            <a:avLst/>
          </a:prstGeom>
          <a:noFill/>
          <a:ln/>
        </p:spPr>
        <p:txBody>
          <a:bodyPr wrap="none" lIns="0" tIns="0" rIns="0" bIns="0" rtlCol="0" anchor="t"/>
          <a:lstStyle/>
          <a:p>
            <a:pPr algn="l" indent="0" marL="0">
              <a:lnSpc>
                <a:spcPts val="2300"/>
              </a:lnSpc>
              <a:buNone/>
            </a:pPr>
            <a:r>
              <a:rPr lang="en-US" sz="1800" dirty="0">
                <a:solidFill>
                  <a:srgbClr val="D4D4D1"/>
                </a:solidFill>
                <a:latin typeface="IBM Plex Sans Medium" pitchFamily="34" charset="0"/>
                <a:ea typeface="IBM Plex Sans Medium" pitchFamily="34" charset="-122"/>
                <a:cs typeface="IBM Plex Sans Medium" pitchFamily="34" charset="-120"/>
              </a:rPr>
              <a:t>Pembajakan dan Keamanan Siber</a:t>
            </a:r>
            <a:endParaRPr lang="en-US" sz="1800" dirty="0"/>
          </a:p>
        </p:txBody>
      </p:sp>
      <p:sp>
        <p:nvSpPr>
          <p:cNvPr id="12" name="Text 6"/>
          <p:cNvSpPr/>
          <p:nvPr/>
        </p:nvSpPr>
        <p:spPr>
          <a:xfrm>
            <a:off x="1781532" y="4885968"/>
            <a:ext cx="6706076" cy="600075"/>
          </a:xfrm>
          <a:prstGeom prst="rect">
            <a:avLst/>
          </a:prstGeom>
          <a:noFill/>
          <a:ln/>
        </p:spPr>
        <p:txBody>
          <a:bodyPr wrap="square" lIns="0" tIns="0" rIns="0" bIns="0" rtlCol="0" anchor="t"/>
          <a:lstStyle/>
          <a:p>
            <a:pPr algn="l" indent="0" marL="0">
              <a:lnSpc>
                <a:spcPts val="2350"/>
              </a:lnSpc>
              <a:buNone/>
            </a:pPr>
            <a:r>
              <a:rPr lang="en-US" sz="1450" dirty="0">
                <a:solidFill>
                  <a:srgbClr val="D4D4D1"/>
                </a:solidFill>
                <a:latin typeface="Roboto" pitchFamily="34" charset="0"/>
                <a:ea typeface="Roboto" pitchFamily="34" charset="-122"/>
                <a:cs typeface="Roboto" pitchFamily="34" charset="-120"/>
              </a:rPr>
              <a:t>Tingkat pembajakan tinggi rugikan developer; risiko hacking dan data breach ancam platform game lokal.</a:t>
            </a:r>
            <a:endParaRPr lang="en-US" sz="1450" dirty="0"/>
          </a:p>
        </p:txBody>
      </p:sp>
      <p:pic>
        <p:nvPicPr>
          <p:cNvPr id="13" name="Image 4" descr="preencoded.png">    </p:cNvPr>
          <p:cNvPicPr>
            <a:picLocks noChangeAspect="1"/>
          </p:cNvPicPr>
          <p:nvPr/>
        </p:nvPicPr>
        <p:blipFill>
          <a:blip r:embed="rId5"/>
          <a:stretch>
            <a:fillRect/>
          </a:stretch>
        </p:blipFill>
        <p:spPr>
          <a:xfrm>
            <a:off x="656392" y="5673566"/>
            <a:ext cx="937617" cy="1380649"/>
          </a:xfrm>
          <a:prstGeom prst="rect">
            <a:avLst/>
          </a:prstGeom>
        </p:spPr>
      </p:pic>
      <p:sp>
        <p:nvSpPr>
          <p:cNvPr id="14" name="Text 7"/>
          <p:cNvSpPr/>
          <p:nvPr/>
        </p:nvSpPr>
        <p:spPr>
          <a:xfrm>
            <a:off x="1781532" y="5861090"/>
            <a:ext cx="3353633" cy="293013"/>
          </a:xfrm>
          <a:prstGeom prst="rect">
            <a:avLst/>
          </a:prstGeom>
          <a:noFill/>
          <a:ln/>
        </p:spPr>
        <p:txBody>
          <a:bodyPr wrap="none" lIns="0" tIns="0" rIns="0" bIns="0" rtlCol="0" anchor="t"/>
          <a:lstStyle/>
          <a:p>
            <a:pPr algn="l" indent="0" marL="0">
              <a:lnSpc>
                <a:spcPts val="2300"/>
              </a:lnSpc>
              <a:buNone/>
            </a:pPr>
            <a:r>
              <a:rPr lang="en-US" sz="1800" dirty="0">
                <a:solidFill>
                  <a:srgbClr val="D4D4D1"/>
                </a:solidFill>
                <a:latin typeface="IBM Plex Sans Medium" pitchFamily="34" charset="0"/>
                <a:ea typeface="IBM Plex Sans Medium" pitchFamily="34" charset="-122"/>
                <a:cs typeface="IBM Plex Sans Medium" pitchFamily="34" charset="-120"/>
              </a:rPr>
              <a:t>Ketergantungan Platform Asing</a:t>
            </a:r>
            <a:endParaRPr lang="en-US" sz="1800" dirty="0"/>
          </a:p>
        </p:txBody>
      </p:sp>
      <p:sp>
        <p:nvSpPr>
          <p:cNvPr id="15" name="Text 8"/>
          <p:cNvSpPr/>
          <p:nvPr/>
        </p:nvSpPr>
        <p:spPr>
          <a:xfrm>
            <a:off x="1781532" y="6266617"/>
            <a:ext cx="6706076" cy="600075"/>
          </a:xfrm>
          <a:prstGeom prst="rect">
            <a:avLst/>
          </a:prstGeom>
          <a:noFill/>
          <a:ln/>
        </p:spPr>
        <p:txBody>
          <a:bodyPr wrap="square" lIns="0" tIns="0" rIns="0" bIns="0" rtlCol="0" anchor="t"/>
          <a:lstStyle/>
          <a:p>
            <a:pPr algn="l" indent="0" marL="0">
              <a:lnSpc>
                <a:spcPts val="2350"/>
              </a:lnSpc>
              <a:buNone/>
            </a:pPr>
            <a:r>
              <a:rPr lang="en-US" sz="1450" dirty="0">
                <a:solidFill>
                  <a:srgbClr val="D4D4D1"/>
                </a:solidFill>
                <a:latin typeface="Roboto" pitchFamily="34" charset="0"/>
                <a:ea typeface="Roboto" pitchFamily="34" charset="-122"/>
                <a:cs typeface="Roboto" pitchFamily="34" charset="-120"/>
              </a:rPr>
              <a:t>Distribusi andalkan Google Play, App Store, Steam; rentan kebijakan global dan perubahan pembayaran internasional.</a:t>
            </a:r>
            <a:endParaRPr lang="en-US" sz="1450" dirty="0"/>
          </a:p>
        </p:txBody>
      </p:sp>
      <p:sp>
        <p:nvSpPr>
          <p:cNvPr id="16" name="Text 9"/>
          <p:cNvSpPr/>
          <p:nvPr/>
        </p:nvSpPr>
        <p:spPr>
          <a:xfrm>
            <a:off x="656392" y="7265194"/>
            <a:ext cx="7831217" cy="300038"/>
          </a:xfrm>
          <a:prstGeom prst="rect">
            <a:avLst/>
          </a:prstGeom>
          <a:noFill/>
          <a:ln/>
        </p:spPr>
        <p:txBody>
          <a:bodyPr wrap="none" lIns="0" tIns="0" rIns="0" bIns="0" rtlCol="0" anchor="t"/>
          <a:lstStyle/>
          <a:p>
            <a:pPr algn="l" indent="0" marL="0">
              <a:lnSpc>
                <a:spcPts val="2350"/>
              </a:lnSpc>
              <a:buNone/>
            </a:pPr>
            <a:r>
              <a:rPr lang="en-US" sz="1450" dirty="0">
                <a:solidFill>
                  <a:srgbClr val="D4D4D1"/>
                </a:solidFill>
                <a:latin typeface="Roboto" pitchFamily="34" charset="0"/>
                <a:ea typeface="Roboto" pitchFamily="34" charset="-122"/>
                <a:cs typeface="Roboto" pitchFamily="34" charset="-120"/>
              </a:rPr>
              <a:t>Strategi mitigasi diperlukan untuk lindungi ekosistem lokal.</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0323" y="1397437"/>
            <a:ext cx="7750969" cy="607457"/>
          </a:xfrm>
          <a:prstGeom prst="rect">
            <a:avLst/>
          </a:prstGeom>
          <a:noFill/>
          <a:ln/>
        </p:spPr>
        <p:txBody>
          <a:bodyPr wrap="none" lIns="0" tIns="0" rIns="0" bIns="0" rtlCol="0" anchor="t"/>
          <a:lstStyle/>
          <a:p>
            <a:pPr algn="l" indent="0" marL="0">
              <a:lnSpc>
                <a:spcPts val="4750"/>
              </a:lnSpc>
              <a:buNone/>
            </a:pPr>
            <a:r>
              <a:rPr lang="en-US" sz="3800" dirty="0">
                <a:solidFill>
                  <a:srgbClr val="F3F3F2"/>
                </a:solidFill>
                <a:latin typeface="IBM Plex Sans Medium" pitchFamily="34" charset="0"/>
                <a:ea typeface="IBM Plex Sans Medium" pitchFamily="34" charset="-122"/>
                <a:cs typeface="IBM Plex Sans Medium" pitchFamily="34" charset="-120"/>
              </a:rPr>
              <a:t>Proyeksi dan Strategi Menuju 2026</a:t>
            </a:r>
            <a:endParaRPr lang="en-US" sz="3800" dirty="0"/>
          </a:p>
        </p:txBody>
      </p:sp>
      <p:sp>
        <p:nvSpPr>
          <p:cNvPr id="4" name="Text 1"/>
          <p:cNvSpPr/>
          <p:nvPr/>
        </p:nvSpPr>
        <p:spPr>
          <a:xfrm>
            <a:off x="680323" y="2490668"/>
            <a:ext cx="2250758" cy="303728"/>
          </a:xfrm>
          <a:prstGeom prst="rect">
            <a:avLst/>
          </a:prstGeom>
          <a:noFill/>
          <a:ln/>
        </p:spPr>
        <p:txBody>
          <a:bodyPr wrap="none" lIns="0" tIns="0" rIns="0" bIns="0" rtlCol="0" anchor="t"/>
          <a:lstStyle/>
          <a:p>
            <a:pPr algn="l" indent="0" marL="0">
              <a:lnSpc>
                <a:spcPts val="2350"/>
              </a:lnSpc>
              <a:buNone/>
            </a:pPr>
            <a:r>
              <a:rPr lang="en-US" sz="1900" dirty="0">
                <a:solidFill>
                  <a:srgbClr val="F3F3F2"/>
                </a:solidFill>
                <a:latin typeface="IBM Plex Sans Medium" pitchFamily="34" charset="0"/>
                <a:ea typeface="IBM Plex Sans Medium" pitchFamily="34" charset="-122"/>
                <a:cs typeface="IBM Plex Sans Medium" pitchFamily="34" charset="-120"/>
              </a:rPr>
              <a:t>Bagi Pemerintah</a:t>
            </a:r>
            <a:endParaRPr lang="en-US" sz="1900" dirty="0"/>
          </a:p>
        </p:txBody>
      </p:sp>
      <p:sp>
        <p:nvSpPr>
          <p:cNvPr id="5" name="Text 2"/>
          <p:cNvSpPr/>
          <p:nvPr/>
        </p:nvSpPr>
        <p:spPr>
          <a:xfrm>
            <a:off x="680323" y="2988707"/>
            <a:ext cx="2250758"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Realisasikan Game Fund transparan untuk dana berkelanjutan.</a:t>
            </a:r>
            <a:endParaRPr lang="en-US" sz="1500" dirty="0"/>
          </a:p>
        </p:txBody>
      </p:sp>
      <p:sp>
        <p:nvSpPr>
          <p:cNvPr id="6" name="Text 3"/>
          <p:cNvSpPr/>
          <p:nvPr/>
        </p:nvSpPr>
        <p:spPr>
          <a:xfrm>
            <a:off x="680323" y="3989665"/>
            <a:ext cx="2250758"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Insentif pajak dan subsidi R&amp;D bagi studio lokal.</a:t>
            </a:r>
            <a:endParaRPr lang="en-US" sz="1500" dirty="0"/>
          </a:p>
        </p:txBody>
      </p:sp>
      <p:sp>
        <p:nvSpPr>
          <p:cNvPr id="7" name="Text 4"/>
          <p:cNvSpPr/>
          <p:nvPr/>
        </p:nvSpPr>
        <p:spPr>
          <a:xfrm>
            <a:off x="680323" y="4990624"/>
            <a:ext cx="2250758"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Program pelatihan nasional game design dan AI.</a:t>
            </a:r>
            <a:endParaRPr lang="en-US" sz="1500" dirty="0"/>
          </a:p>
        </p:txBody>
      </p:sp>
      <p:sp>
        <p:nvSpPr>
          <p:cNvPr id="8" name="Text 5"/>
          <p:cNvSpPr/>
          <p:nvPr/>
        </p:nvSpPr>
        <p:spPr>
          <a:xfrm>
            <a:off x="3412808" y="2490668"/>
            <a:ext cx="2250758" cy="303728"/>
          </a:xfrm>
          <a:prstGeom prst="rect">
            <a:avLst/>
          </a:prstGeom>
          <a:noFill/>
          <a:ln/>
        </p:spPr>
        <p:txBody>
          <a:bodyPr wrap="none" lIns="0" tIns="0" rIns="0" bIns="0" rtlCol="0" anchor="t"/>
          <a:lstStyle/>
          <a:p>
            <a:pPr algn="l" indent="0" marL="0">
              <a:lnSpc>
                <a:spcPts val="2350"/>
              </a:lnSpc>
              <a:buNone/>
            </a:pPr>
            <a:r>
              <a:rPr lang="en-US" sz="1900" dirty="0">
                <a:solidFill>
                  <a:srgbClr val="F3F3F2"/>
                </a:solidFill>
                <a:latin typeface="IBM Plex Sans Medium" pitchFamily="34" charset="0"/>
                <a:ea typeface="IBM Plex Sans Medium" pitchFamily="34" charset="-122"/>
                <a:cs typeface="IBM Plex Sans Medium" pitchFamily="34" charset="-120"/>
              </a:rPr>
              <a:t>Bagi Developer</a:t>
            </a:r>
            <a:endParaRPr lang="en-US" sz="1900" dirty="0"/>
          </a:p>
        </p:txBody>
      </p:sp>
      <p:sp>
        <p:nvSpPr>
          <p:cNvPr id="9" name="Text 6"/>
          <p:cNvSpPr/>
          <p:nvPr/>
        </p:nvSpPr>
        <p:spPr>
          <a:xfrm>
            <a:off x="3412808" y="2988707"/>
            <a:ext cx="2250758"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Ciptakan IP lokal lintas platform untuk skalabilitas.</a:t>
            </a:r>
            <a:endParaRPr lang="en-US" sz="1500" dirty="0"/>
          </a:p>
        </p:txBody>
      </p:sp>
      <p:sp>
        <p:nvSpPr>
          <p:cNvPr id="10" name="Text 7"/>
          <p:cNvSpPr/>
          <p:nvPr/>
        </p:nvSpPr>
        <p:spPr>
          <a:xfrm>
            <a:off x="3412808" y="3989665"/>
            <a:ext cx="2250758" cy="1243965"/>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Kolaborasi antarstudio efisienkan sumber daya dan tech.</a:t>
            </a:r>
            <a:endParaRPr lang="en-US" sz="1500" dirty="0"/>
          </a:p>
        </p:txBody>
      </p:sp>
      <p:sp>
        <p:nvSpPr>
          <p:cNvPr id="11" name="Text 8"/>
          <p:cNvSpPr/>
          <p:nvPr/>
        </p:nvSpPr>
        <p:spPr>
          <a:xfrm>
            <a:off x="3412808" y="5301615"/>
            <a:ext cx="2250758"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Strategi monetisasi beragam: subscription dan premium content.</a:t>
            </a:r>
            <a:endParaRPr lang="en-US" sz="1500" dirty="0"/>
          </a:p>
        </p:txBody>
      </p:sp>
      <p:sp>
        <p:nvSpPr>
          <p:cNvPr id="12" name="Text 9"/>
          <p:cNvSpPr/>
          <p:nvPr/>
        </p:nvSpPr>
        <p:spPr>
          <a:xfrm>
            <a:off x="6145292" y="2490668"/>
            <a:ext cx="2333387" cy="303728"/>
          </a:xfrm>
          <a:prstGeom prst="rect">
            <a:avLst/>
          </a:prstGeom>
          <a:noFill/>
          <a:ln/>
        </p:spPr>
        <p:txBody>
          <a:bodyPr wrap="none" lIns="0" tIns="0" rIns="0" bIns="0" rtlCol="0" anchor="t"/>
          <a:lstStyle/>
          <a:p>
            <a:pPr algn="l" indent="0" marL="0">
              <a:lnSpc>
                <a:spcPts val="2350"/>
              </a:lnSpc>
              <a:buNone/>
            </a:pPr>
            <a:r>
              <a:rPr lang="en-US" sz="1900" dirty="0">
                <a:solidFill>
                  <a:srgbClr val="F3F3F2"/>
                </a:solidFill>
                <a:latin typeface="IBM Plex Sans Medium" pitchFamily="34" charset="0"/>
                <a:ea typeface="IBM Plex Sans Medium" pitchFamily="34" charset="-122"/>
                <a:cs typeface="IBM Plex Sans Medium" pitchFamily="34" charset="-120"/>
              </a:rPr>
              <a:t>Bagi Investor</a:t>
            </a:r>
            <a:endParaRPr lang="en-US" sz="1900" dirty="0"/>
          </a:p>
        </p:txBody>
      </p:sp>
      <p:sp>
        <p:nvSpPr>
          <p:cNvPr id="13" name="Text 10"/>
          <p:cNvSpPr/>
          <p:nvPr/>
        </p:nvSpPr>
        <p:spPr>
          <a:xfrm>
            <a:off x="6145292" y="2988707"/>
            <a:ext cx="2333387"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Bangun inkubator/akselerator khusus game.</a:t>
            </a:r>
            <a:endParaRPr lang="en-US" sz="1500" dirty="0"/>
          </a:p>
        </p:txBody>
      </p:sp>
      <p:sp>
        <p:nvSpPr>
          <p:cNvPr id="14" name="Text 11"/>
          <p:cNvSpPr/>
          <p:nvPr/>
        </p:nvSpPr>
        <p:spPr>
          <a:xfrm>
            <a:off x="6145292" y="3989665"/>
            <a:ext cx="2333387" cy="932974"/>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Pendampingan bisnis untuk studio baru hadapi global.</a:t>
            </a:r>
            <a:endParaRPr lang="en-US" sz="1500" dirty="0"/>
          </a:p>
        </p:txBody>
      </p:sp>
      <p:sp>
        <p:nvSpPr>
          <p:cNvPr id="15" name="Text 12"/>
          <p:cNvSpPr/>
          <p:nvPr/>
        </p:nvSpPr>
        <p:spPr>
          <a:xfrm>
            <a:off x="6145292" y="4990624"/>
            <a:ext cx="2333387" cy="1243965"/>
          </a:xfrm>
          <a:prstGeom prst="rect">
            <a:avLst/>
          </a:prstGeom>
          <a:noFill/>
          <a:ln/>
        </p:spPr>
        <p:txBody>
          <a:bodyPr wrap="square" lIns="0" tIns="0" rIns="0" bIns="0" rtlCol="0" anchor="t"/>
          <a:lstStyle/>
          <a:p>
            <a:pPr algn="l" marL="342900" indent="-342900">
              <a:lnSpc>
                <a:spcPts val="2400"/>
              </a:lnSpc>
              <a:buSzPct val="100000"/>
              <a:buChar char="•"/>
            </a:pPr>
            <a:r>
              <a:rPr lang="en-US" sz="1500" dirty="0">
                <a:solidFill>
                  <a:srgbClr val="D4D4D1"/>
                </a:solidFill>
                <a:latin typeface="Roboto" pitchFamily="34" charset="0"/>
                <a:ea typeface="Roboto" pitchFamily="34" charset="-122"/>
                <a:cs typeface="Roboto" pitchFamily="34" charset="-120"/>
              </a:rPr>
              <a:t>Kemitraan pengembang lokal dengan publisher internasional.</a:t>
            </a:r>
            <a:endParaRPr lang="en-US" sz="1500" dirty="0"/>
          </a:p>
        </p:txBody>
      </p:sp>
      <p:sp>
        <p:nvSpPr>
          <p:cNvPr id="16" name="Text 13"/>
          <p:cNvSpPr/>
          <p:nvPr/>
        </p:nvSpPr>
        <p:spPr>
          <a:xfrm>
            <a:off x="680323" y="6521172"/>
            <a:ext cx="7783354" cy="310991"/>
          </a:xfrm>
          <a:prstGeom prst="rect">
            <a:avLst/>
          </a:prstGeom>
          <a:noFill/>
          <a:ln/>
        </p:spPr>
        <p:txBody>
          <a:bodyPr wrap="none" lIns="0" tIns="0" rIns="0" bIns="0" rtlCol="0" anchor="t"/>
          <a:lstStyle/>
          <a:p>
            <a:pPr algn="l" indent="0" marL="0">
              <a:lnSpc>
                <a:spcPts val="2400"/>
              </a:lnSpc>
              <a:buNone/>
            </a:pPr>
            <a:r>
              <a:rPr lang="en-US" sz="1500" dirty="0">
                <a:solidFill>
                  <a:srgbClr val="D4D4D1"/>
                </a:solidFill>
                <a:latin typeface="Roboto" pitchFamily="34" charset="0"/>
                <a:ea typeface="Roboto" pitchFamily="34" charset="-122"/>
                <a:cs typeface="Roboto" pitchFamily="34" charset="-120"/>
              </a:rPr>
              <a:t>Sinergi lintas sektor ini pastikan pertumbuhan berkelanjutan hingga US$2,3 miliar.</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35211"/>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3F3F2"/>
                </a:solidFill>
                <a:latin typeface="IBM Plex Sans Medium" pitchFamily="34" charset="0"/>
                <a:ea typeface="IBM Plex Sans Medium" pitchFamily="34" charset="-122"/>
                <a:cs typeface="IBM Plex Sans Medium" pitchFamily="34" charset="-120"/>
              </a:rPr>
              <a:t>Kesimpulan</a:t>
            </a:r>
            <a:endParaRPr lang="en-US" sz="4450" dirty="0"/>
          </a:p>
        </p:txBody>
      </p:sp>
      <p:sp>
        <p:nvSpPr>
          <p:cNvPr id="4" name="Text 1"/>
          <p:cNvSpPr/>
          <p:nvPr/>
        </p:nvSpPr>
        <p:spPr>
          <a:xfrm>
            <a:off x="6280190" y="1784152"/>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Industri game Indonesia berpotensi jadi pemain utama Asia Tenggara 2026, didukung pasar domestik 200 juta+, pemerintah via Game Fund, dan kreativitas lokal.</a:t>
            </a:r>
            <a:endParaRPr lang="en-US" sz="1750" dirty="0"/>
          </a:p>
        </p:txBody>
      </p:sp>
      <p:sp>
        <p:nvSpPr>
          <p:cNvPr id="5" name="Text 2"/>
          <p:cNvSpPr/>
          <p:nvPr/>
        </p:nvSpPr>
        <p:spPr>
          <a:xfrm>
            <a:off x="6280190" y="3128010"/>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Tantangan pendanaan, SDM, dan dominasi asing diatasi lewat strategi komprehensif melibatkan pemerintah, industri, akademisi, dan komunitas gamer.</a:t>
            </a:r>
            <a:endParaRPr lang="en-US" sz="1750" dirty="0"/>
          </a:p>
        </p:txBody>
      </p:sp>
      <p:sp>
        <p:nvSpPr>
          <p:cNvPr id="6" name="Text 3"/>
          <p:cNvSpPr/>
          <p:nvPr/>
        </p:nvSpPr>
        <p:spPr>
          <a:xfrm>
            <a:off x="6280190" y="447186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Dengan sinergi, Indonesia tak hanya pasar besar, tapi </a:t>
            </a:r>
            <a:pPr algn="l" indent="0" marL="0">
              <a:lnSpc>
                <a:spcPts val="2850"/>
              </a:lnSpc>
              <a:buNone/>
            </a:pPr>
            <a:r>
              <a:rPr lang="en-US" sz="1750" dirty="0">
                <a:solidFill>
                  <a:srgbClr val="FFBC8F"/>
                </a:solidFill>
                <a:latin typeface="Roboto" pitchFamily="34" charset="0"/>
                <a:ea typeface="Roboto" pitchFamily="34" charset="-122"/>
                <a:cs typeface="Roboto" pitchFamily="34" charset="-120"/>
              </a:rPr>
              <a:t>produsen game global berkualitas</a:t>
            </a:r>
            <a:pPr algn="l" indent="0" marL="0">
              <a:lnSpc>
                <a:spcPts val="2850"/>
              </a:lnSpc>
              <a:buNone/>
            </a:pPr>
            <a:r>
              <a:rPr lang="en-US" sz="1750" dirty="0">
                <a:solidFill>
                  <a:srgbClr val="D4D4D1"/>
                </a:solidFill>
                <a:latin typeface="Roboto" pitchFamily="34" charset="0"/>
                <a:ea typeface="Roboto" pitchFamily="34" charset="-122"/>
                <a:cs typeface="Roboto" pitchFamily="34" charset="-120"/>
              </a:rPr>
              <a:t> yang angkat identitas budaya bangsa.</a:t>
            </a:r>
            <a:endParaRPr lang="en-US" sz="1750" dirty="0"/>
          </a:p>
        </p:txBody>
      </p:sp>
      <p:sp>
        <p:nvSpPr>
          <p:cNvPr id="7" name="Text 4"/>
          <p:cNvSpPr/>
          <p:nvPr/>
        </p:nvSpPr>
        <p:spPr>
          <a:xfrm>
            <a:off x="6280190" y="5537835"/>
            <a:ext cx="7556421" cy="1956435"/>
          </a:xfrm>
          <a:prstGeom prst="rect">
            <a:avLst/>
          </a:prstGeom>
          <a:noFill/>
          <a:ln/>
        </p:spPr>
        <p:txBody>
          <a:bodyPr wrap="square" lIns="0" tIns="0" rIns="0" bIns="0" rtlCol="0" anchor="t"/>
          <a:lstStyle/>
          <a:p>
            <a:pPr algn="l" indent="0" marL="0">
              <a:lnSpc>
                <a:spcPts val="7700"/>
              </a:lnSpc>
              <a:buNone/>
            </a:pPr>
            <a:r>
              <a:rPr lang="en-US" sz="6150" dirty="0">
                <a:solidFill>
                  <a:srgbClr val="F3F3F2"/>
                </a:solidFill>
                <a:latin typeface="IBM Plex Sans Medium" pitchFamily="34" charset="0"/>
                <a:ea typeface="IBM Plex Sans Medium" pitchFamily="34" charset="-122"/>
                <a:cs typeface="IBM Plex Sans Medium" pitchFamily="34" charset="-120"/>
              </a:rPr>
              <a:t>Menuju Masa Depan Gaming Nusantara</a:t>
            </a:r>
            <a:endParaRPr lang="en-US" sz="6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2025-10-06T17:03:43Z</dcterms:created>
  <dcterms:modified xsi:type="dcterms:W3CDTF">2025-10-06T17:03:43Z</dcterms:modified>
</cp:coreProperties>
</file>